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34"/>
  </p:notesMasterIdLst>
  <p:handoutMasterIdLst>
    <p:handoutMasterId r:id="rId35"/>
  </p:handoutMasterIdLst>
  <p:sldIdLst>
    <p:sldId id="2772" r:id="rId2"/>
    <p:sldId id="2891" r:id="rId3"/>
    <p:sldId id="2873" r:id="rId4"/>
    <p:sldId id="1800" r:id="rId5"/>
    <p:sldId id="2874" r:id="rId6"/>
    <p:sldId id="2875" r:id="rId7"/>
    <p:sldId id="2877" r:id="rId8"/>
    <p:sldId id="374" r:id="rId9"/>
    <p:sldId id="1804" r:id="rId10"/>
    <p:sldId id="2876" r:id="rId11"/>
    <p:sldId id="2879" r:id="rId12"/>
    <p:sldId id="2880" r:id="rId13"/>
    <p:sldId id="1805" r:id="rId14"/>
    <p:sldId id="1803" r:id="rId15"/>
    <p:sldId id="2881" r:id="rId16"/>
    <p:sldId id="379" r:id="rId17"/>
    <p:sldId id="1806" r:id="rId18"/>
    <p:sldId id="2882" r:id="rId19"/>
    <p:sldId id="1807" r:id="rId20"/>
    <p:sldId id="2883" r:id="rId21"/>
    <p:sldId id="1809" r:id="rId22"/>
    <p:sldId id="2884" r:id="rId23"/>
    <p:sldId id="386" r:id="rId24"/>
    <p:sldId id="2890" r:id="rId25"/>
    <p:sldId id="2885" r:id="rId26"/>
    <p:sldId id="2887" r:id="rId27"/>
    <p:sldId id="2888" r:id="rId28"/>
    <p:sldId id="2889" r:id="rId29"/>
    <p:sldId id="1801" r:id="rId30"/>
    <p:sldId id="389" r:id="rId31"/>
    <p:sldId id="1808" r:id="rId32"/>
    <p:sldId id="401" r:id="rId33"/>
  </p:sldIdLst>
  <p:sldSz cx="12192000" cy="6858000"/>
  <p:notesSz cx="6796088" cy="9925050"/>
  <p:embeddedFontLst>
    <p:embeddedFont>
      <p:font typeface="Cambria Math" panose="02040503050406030204" pitchFamily="18" charset="0"/>
      <p:regular r:id="rId36"/>
    </p:embeddedFont>
    <p:embeddedFont>
      <p:font typeface="Wingdings 3" panose="05040102010807070707" pitchFamily="18" charset="2"/>
      <p:regular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Arial Rounded MT Bold" panose="020B0604020202020204" charset="0"/>
      <p:regular r:id="rId42"/>
      <p:bold r:id="rId4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1836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22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32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2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03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5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14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0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2F19897-93F6-42BB-B4C9-6B3871812332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4500" cy="38227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59338"/>
            <a:ext cx="5208587" cy="460533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197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40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99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B48C02F-C654-4692-A38D-7C8D9C9282B1}" type="slidenum">
              <a:rPr lang="de-DE" smtClean="0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4500" cy="38227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59338"/>
            <a:ext cx="5208587" cy="460533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165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D0EA92E-FBFF-46B1-B60E-109D6A9FC962}" type="slidenum">
              <a:rPr lang="de-DE" smtClean="0">
                <a:latin typeface="Arial" charset="0"/>
              </a:rPr>
              <a:pPr/>
              <a:t>30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8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17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9BDADDD-78A3-4AB0-B4B6-A77098843D09}" type="slidenum">
              <a:rPr lang="de-DE" smtClean="0">
                <a:latin typeface="Arial" charset="0"/>
              </a:rPr>
              <a:pPr/>
              <a:t>32</a:t>
            </a:fld>
            <a:endParaRPr lang="de-DE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7963" y="790575"/>
            <a:ext cx="6743700" cy="3794125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80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25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3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8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19C30-0D8F-4CDF-897A-BC6D105141D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61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88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637F88E-8778-4FD5-AD56-496BABC15103}" type="slidenum">
              <a:rPr lang="de-DE" smtClean="0">
                <a:latin typeface="Arial" charset="0"/>
              </a:rPr>
              <a:pPr/>
              <a:t>16</a:t>
            </a:fld>
            <a:endParaRPr lang="de-DE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0813" y="774700"/>
            <a:ext cx="6794500" cy="38227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59338"/>
            <a:ext cx="5208587" cy="460533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4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924946"/>
            <a:ext cx="10363200" cy="1362075"/>
          </a:xfrm>
        </p:spPr>
        <p:txBody>
          <a:bodyPr anchor="b"/>
          <a:lstStyle>
            <a:lvl1pPr algn="l">
              <a:defRPr sz="4000" b="1" cap="small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309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49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  <p:sldLayoutId id="2147483679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31.svg"/><Relationship Id="rId4" Type="http://schemas.openxmlformats.org/officeDocument/2006/relationships/image" Target="../media/image22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3.emf"/><Relationship Id="rId9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3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de-DE" sz="3200" kern="0" dirty="0" err="1">
                <a:solidFill>
                  <a:srgbClr val="1F5394"/>
                </a:solidFill>
                <a:latin typeface="+mj-lt"/>
              </a:rPr>
              <a:t>Some</a:t>
            </a:r>
            <a:r>
              <a:rPr lang="de-DE" sz="3200" kern="0" dirty="0">
                <a:solidFill>
                  <a:srgbClr val="1F5394"/>
                </a:solidFill>
                <a:latin typeface="+mj-lt"/>
              </a:rPr>
              <a:t> </a:t>
            </a:r>
            <a:r>
              <a:rPr lang="de-DE" sz="3200" kern="0" dirty="0" err="1">
                <a:solidFill>
                  <a:srgbClr val="1F5394"/>
                </a:solidFill>
                <a:latin typeface="+mj-lt"/>
              </a:rPr>
              <a:t>Important</a:t>
            </a:r>
            <a:r>
              <a:rPr lang="de-DE" sz="3200" kern="0" dirty="0">
                <a:solidFill>
                  <a:srgbClr val="1F5394"/>
                </a:solidFill>
                <a:latin typeface="+mj-lt"/>
              </a:rPr>
              <a:t> </a:t>
            </a:r>
            <a:r>
              <a:rPr lang="de-DE" sz="3200" kern="0" dirty="0" err="1">
                <a:solidFill>
                  <a:srgbClr val="1F5394"/>
                </a:solidFill>
                <a:latin typeface="+mj-lt"/>
              </a:rPr>
              <a:t>Distributions</a:t>
            </a:r>
            <a:endParaRPr lang="de-DE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Internet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Things (IoT)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</a:t>
            </a:r>
            <a:r>
              <a:rPr kumimoji="0" lang="de-DE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de-DE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2.4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22202-B2BE-47AD-AC98-3C547AA3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Bit Errors and Packet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0B8ECA-2B9E-40CA-8918-EC0527E08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Data packet with 𝑛 bit</a:t>
                </a:r>
              </a:p>
              <a:p>
                <a:r>
                  <a:rPr lang="en-US" noProof="0" dirty="0"/>
                  <a:t>Bit error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Number of bit errors in packet: 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𝐵𝐼𝑁𝑂𝑀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Packet error probability: 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noProof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noProof="0" smtClean="0">
                        <a:latin typeface="Cambria Math" panose="02040503050406030204" pitchFamily="18" charset="0"/>
                      </a:rPr>
                      <m:t> ≠  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Approximation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noProof="0" dirty="0"/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0" i="0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≈1−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Number of failed transmission attempts until successful transmission: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𝑥</m:t>
                    </m:r>
                    <m:d>
                      <m:dPr>
                        <m:ctrlP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  <m:r>
                      <a:rPr lang="en-US" sz="2000" b="0" i="1" noProof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𝑃</m:t>
                        </m:r>
                      </m:sub>
                      <m:sup>
                        <m: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noProof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noProof="0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noProof="0">
                                <a:latin typeface="Cambria Math" panose="02040503050406030204" pitchFamily="18" charset="0"/>
                                <a:ea typeface="Segoe UI" panose="020B0502040204020203" pitchFamily="34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sz="2000" b="0" i="1" noProof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,     </m:t>
                    </m:r>
                    <m:r>
                      <a:rPr lang="en-US" sz="2000" b="0" i="1" noProof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000" b="0" i="1" noProof="0">
                        <a:latin typeface="Cambria Math" panose="02040503050406030204" pitchFamily="18" charset="0"/>
                        <a:ea typeface="Segoe UI" panose="020B0502040204020203" pitchFamily="34" charset="0"/>
                        <a:cs typeface="Segoe UI" panose="020B0502040204020203" pitchFamily="34" charset="0"/>
                      </a:rPr>
                      <m:t>=0, 1, 2,…</m:t>
                    </m:r>
                  </m:oMath>
                </a14:m>
                <a:endParaRPr lang="en-US" sz="2000" b="0" i="1" noProof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0B8ECA-2B9E-40CA-8918-EC0527E08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9D2AC8-579B-4B8D-A897-0B922A28D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Negative Binomial Distribution (NEGBIN)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Number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of failures in a sequence of </a:t>
                </a:r>
                <a:r>
                  <a:rPr lang="en-US" noProof="0" dirty="0" err="1"/>
                  <a:t>iid</a:t>
                </a:r>
                <a:r>
                  <a:rPr lang="en-US" noProof="0" dirty="0"/>
                  <a:t>. Bernoulli trials </a:t>
                </a:r>
              </a:p>
              <a:p>
                <a:pPr lvl="1"/>
                <a:r>
                  <a:rPr lang="en-US" noProof="0" dirty="0"/>
                  <a:t>with success 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before a specified (real valued) number of successes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noProof="0" dirty="0"/>
                  <a:t> occurs</a:t>
                </a:r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Negative binomial distribution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  <a:blipFill>
                <a:blip r:embed="rId3"/>
                <a:stretch>
                  <a:fillRect l="-229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B80037-86B0-4661-9221-893714C2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5" y="2819400"/>
            <a:ext cx="5268286" cy="26844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DACEF76-3725-42AC-93A3-43D0871D7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24032" y="3962400"/>
            <a:ext cx="5753100" cy="21621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870377C-6D33-468D-8F84-9742B4C49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26"/>
          <a:stretch/>
        </p:blipFill>
        <p:spPr>
          <a:xfrm>
            <a:off x="6629401" y="3198920"/>
            <a:ext cx="4114800" cy="75910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D4EA6B-31B2-48C6-A795-D785FFFD57E6}"/>
              </a:ext>
            </a:extLst>
          </p:cNvPr>
          <p:cNvSpPr txBox="1"/>
          <p:nvPr/>
        </p:nvSpPr>
        <p:spPr>
          <a:xfrm>
            <a:off x="6747882" y="2571643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For given mean and coefficient of variation</a:t>
            </a:r>
          </a:p>
        </p:txBody>
      </p:sp>
    </p:spTree>
    <p:extLst>
      <p:ext uri="{BB962C8B-B14F-4D97-AF65-F5344CB8AC3E}">
        <p14:creationId xmlns:p14="http://schemas.microsoft.com/office/powerpoint/2010/main" val="313225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Poisson Distribution (POIS)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Number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 of arrival events</a:t>
                </a:r>
              </a:p>
              <a:p>
                <a:pPr lvl="1"/>
                <a:r>
                  <a:rPr lang="en-US" noProof="0" dirty="0"/>
                  <a:t>occurring in a fixed interval of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if these events randomly occur with a mean rate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noProof="0" dirty="0"/>
                  <a:t>.</a:t>
                </a:r>
              </a:p>
              <a:p>
                <a:r>
                  <a:rPr lang="en-US" noProof="0" dirty="0"/>
                  <a:t>Mean number of arrivals in interval: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Important in queueing theory: Poisson distribution and Poisson process (see Ch. 3.3)</a:t>
                </a:r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Poisson distribution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  <a:blipFill>
                <a:blip r:embed="rId3"/>
                <a:stretch>
                  <a:fillRect l="-229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3B55D2-AA41-431E-BB26-FE9045744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19475"/>
            <a:ext cx="4591050" cy="28289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F202D36-EB51-4ECA-B256-50778A8653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6000" y="3107241"/>
            <a:ext cx="57531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77130-450A-4D43-80A4-94D843C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Poisson Distribution and Poisson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3AF7F5-477B-47C2-ABC3-8A01B7896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C68606-F1F1-4CA3-91AD-A01830E0323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7EFEC5D-D72C-4719-A137-85029795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86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42757B-BFA1-4563-A0D2-423EDAB7E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PDF, CDF, Laplace transform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FAE91C-2C36-4849-BF41-886DE9328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8789A-74EA-4510-886D-C088309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Distributions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20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Deterministic Distribution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For systematic reasons, deterministic distribution is introduced</a:t>
                </a:r>
              </a:p>
              <a:p>
                <a:pPr lvl="1"/>
                <a:r>
                  <a:rPr lang="en-US" noProof="0" dirty="0" err="1"/>
                  <a:t>r.v.</a:t>
                </a:r>
                <a:r>
                  <a:rPr lang="en-US" noProof="0" dirty="0"/>
                  <a:t> A takes a constant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 (no randomness)</a:t>
                </a:r>
              </a:p>
              <a:p>
                <a:pPr lvl="1"/>
                <a:r>
                  <a:rPr lang="en-US" noProof="0" dirty="0"/>
                  <a:t>CDF is a shifted step function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Deterministic distribution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  <a:blipFill>
                <a:blip r:embed="rId3"/>
                <a:stretch>
                  <a:fillRect l="-229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274B17-24EC-4DC7-8069-254D0EB8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95600"/>
            <a:ext cx="4295163" cy="29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Deterministic Distribution (D): CDF and PDF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76701A-8B1F-4F38-863B-7789E632A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B5F12E8-42F1-4E98-A728-13248C4069D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DEB2E-9A4E-476C-85EE-7532DD9D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Dirac Delta Function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7D0B64E4-293B-4FAC-9525-92ED89F1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E42000-CC5E-45F5-B791-1688FDCB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7827D5-DD20-45D8-BE96-6A15F638CEB2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30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Negative Exponential Distribution (EXP)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Very important distribution in queueing theory</a:t>
                </a:r>
              </a:p>
              <a:p>
                <a:pPr lvl="1"/>
                <a:r>
                  <a:rPr lang="en-US" noProof="0" dirty="0"/>
                  <a:t>interarrival times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of Poisson process with arrival rate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Markov property of exponential distribution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Exponential distribution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7321CC-0A95-40B1-A3FC-75581438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805018"/>
            <a:ext cx="3791824" cy="29025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708AED-CCBF-4C79-8225-7F27150168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6000" y="2788291"/>
            <a:ext cx="5753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8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B01E3-972A-4032-8A07-DECC8421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Distribution: PDF and CDF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1EEDF5-96B3-4AC5-BD0E-B8D40366F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53F589-3E7F-4A48-8C5F-19CD75C74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6182" y="1866900"/>
            <a:ext cx="5753100" cy="3238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9D1372-D261-4889-8171-041BBC175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38900" y="1866900"/>
            <a:ext cx="5753100" cy="323850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9F937F3-2D84-43F6-ACFD-54A67F27CD64}"/>
              </a:ext>
            </a:extLst>
          </p:cNvPr>
          <p:cNvCxnSpPr>
            <a:cxnSpLocks/>
          </p:cNvCxnSpPr>
          <p:nvPr/>
        </p:nvCxnSpPr>
        <p:spPr bwMode="auto">
          <a:xfrm flipH="1">
            <a:off x="1447800" y="1409700"/>
            <a:ext cx="8382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031EC22-0394-4D4E-870E-0BD058C2EA1E}"/>
                  </a:ext>
                </a:extLst>
              </p:cNvPr>
              <p:cNvSpPr txBox="1"/>
              <p:nvPr/>
            </p:nvSpPr>
            <p:spPr>
              <a:xfrm>
                <a:off x="2272990" y="1161990"/>
                <a:ext cx="2265620" cy="41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de-DE" sz="2000" b="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de-DE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031EC22-0394-4D4E-870E-0BD058C2E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90" y="1161990"/>
                <a:ext cx="2265620" cy="4146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A777948-02A4-44CC-AFDC-21999C416D57}"/>
              </a:ext>
            </a:extLst>
          </p:cNvPr>
          <p:cNvCxnSpPr>
            <a:cxnSpLocks/>
          </p:cNvCxnSpPr>
          <p:nvPr/>
        </p:nvCxnSpPr>
        <p:spPr bwMode="auto">
          <a:xfrm flipH="1">
            <a:off x="7086600" y="1263650"/>
            <a:ext cx="8382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FCBA36D-0576-456C-BC25-ECF22FBDC690}"/>
                  </a:ext>
                </a:extLst>
              </p:cNvPr>
              <p:cNvSpPr txBox="1"/>
              <p:nvPr/>
            </p:nvSpPr>
            <p:spPr>
              <a:xfrm>
                <a:off x="7911790" y="1015940"/>
                <a:ext cx="2592697" cy="41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de-DE" sz="2000" b="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sz="2000" b="0" i="1" dirty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r>
                        <a:rPr lang="de-DE" sz="20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FCBA36D-0576-456C-BC25-ECF22FBDC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90" y="1015940"/>
                <a:ext cx="2592697" cy="414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984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5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Erlang-k Distribution (E</a:t>
            </a:r>
            <a:r>
              <a:rPr lang="en-US" baseline="-25000" noProof="0" dirty="0"/>
              <a:t>k</a:t>
            </a:r>
            <a:r>
              <a:rPr lang="en-US" noProof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Sum of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exponentially distributed r.v.s, each with parameter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noProof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are independent and identically distributed (</a:t>
                </a:r>
                <a:r>
                  <a:rPr lang="en-US" noProof="0" dirty="0" err="1"/>
                  <a:t>iid</a:t>
                </a:r>
                <a:r>
                  <a:rPr lang="en-US" noProof="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>
                    <a:solidFill>
                      <a:schemeClr val="accent5"/>
                    </a:solidFill>
                  </a:rPr>
                  <a:t>Erlang-k distribution </a:t>
                </a:r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77DFC8-86AC-4D0F-B226-AED9EF31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47488"/>
            <a:ext cx="4798503" cy="372471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6CFFB33-2E00-4EEA-BF43-9C6D82763836}"/>
              </a:ext>
            </a:extLst>
          </p:cNvPr>
          <p:cNvGrpSpPr/>
          <p:nvPr/>
        </p:nvGrpSpPr>
        <p:grpSpPr>
          <a:xfrm>
            <a:off x="6781800" y="4800600"/>
            <a:ext cx="5105400" cy="1793898"/>
            <a:chOff x="6517888" y="1939656"/>
            <a:chExt cx="5105400" cy="1793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1473D5A-8620-4FFA-8A76-A6C993AA446D}"/>
                    </a:ext>
                  </a:extLst>
                </p:cNvPr>
                <p:cNvSpPr txBox="1"/>
                <p:nvPr/>
              </p:nvSpPr>
              <p:spPr>
                <a:xfrm>
                  <a:off x="6517888" y="1939656"/>
                  <a:ext cx="51054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endParaRPr>
                </a:p>
                <a:p>
                  <a:r>
                    <a:rPr lang="en-US" sz="2000" b="0" dirty="0">
                      <a:solidFill>
                        <a:srgbClr val="4D4D4D"/>
                      </a:solidFill>
                      <a:latin typeface="Segoe UI" pitchFamily="34" charset="0"/>
                      <a:cs typeface="Segoe UI" pitchFamily="34" charset="0"/>
                    </a:rPr>
                    <a:t>For given mean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𝐸</m:t>
                      </m:r>
                      <m:r>
                        <a:rPr lang="en-US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[</m:t>
                      </m:r>
                      <m:r>
                        <a:rPr lang="en-US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𝐴</m:t>
                      </m:r>
                      <m:r>
                        <a:rPr lang="en-US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rgbClr val="4D4D4D"/>
                      </a:solidFill>
                      <a:latin typeface="Segoe UI" pitchFamily="34" charset="0"/>
                      <a:cs typeface="Segoe UI" pitchFamily="34" charset="0"/>
                    </a:rPr>
                    <a:t> and coefficient of variation </a:t>
                  </a:r>
                  <a14:m>
                    <m:oMath xmlns:m="http://schemas.openxmlformats.org/officeDocument/2006/math">
                      <m:r>
                        <a:rPr lang="en-US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0&lt;</m:t>
                      </m:r>
                      <m:sSub>
                        <m:sSubPr>
                          <m:ctrlPr>
                            <a:rPr lang="en-US" sz="2000" b="0" i="1" dirty="0" err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err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dirty="0" err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≤1</m:t>
                      </m:r>
                    </m:oMath>
                  </a14:m>
                  <a:r>
                    <a:rPr lang="en-US" sz="2000" b="0" dirty="0">
                      <a:solidFill>
                        <a:srgbClr val="4D4D4D"/>
                      </a:solidFill>
                      <a:latin typeface="Segoe UI" pitchFamily="34" charset="0"/>
                      <a:cs typeface="Segoe UI" pitchFamily="34" charset="0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21473D5A-8620-4FFA-8A76-A6C993AA4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888" y="1939656"/>
                  <a:ext cx="5105400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1314" b="-10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14B2F67-FBEE-4DB9-B9EF-0E6685E72271}"/>
                    </a:ext>
                  </a:extLst>
                </p:cNvPr>
                <p:cNvSpPr txBox="1"/>
                <p:nvPr/>
              </p:nvSpPr>
              <p:spPr>
                <a:xfrm>
                  <a:off x="8623610" y="2988350"/>
                  <a:ext cx="2283903" cy="745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𝜆</m:t>
                        </m:r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</m:ctrlPr>
                          </m:fPr>
                          <m:num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𝐴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endParaRPr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214B2F67-FBEE-4DB9-B9EF-0E6685E72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610" y="2988350"/>
                  <a:ext cx="2283903" cy="7452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FCAA5F-2362-4490-852E-E6410CEEA951}"/>
                    </a:ext>
                  </a:extLst>
                </p:cNvPr>
                <p:cNvSpPr txBox="1"/>
                <p:nvPr/>
              </p:nvSpPr>
              <p:spPr>
                <a:xfrm>
                  <a:off x="6766241" y="2964881"/>
                  <a:ext cx="1371600" cy="745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𝑘</m:t>
                        </m:r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</m:ctrlPr>
                          </m:fPr>
                          <m:num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4D4D4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itchFamily="34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4D4D4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itchFamily="34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Segoe UI" pitchFamily="34" charset="0"/>
                  </a:endParaRP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DFCAA5F-2362-4490-852E-E6410CEEA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241" y="2964881"/>
                  <a:ext cx="1371600" cy="7452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8AE7631-2B50-46BF-BA70-FBA7FA6990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14689" y="1967902"/>
            <a:ext cx="4191821" cy="31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4D508-9692-48EF-A8CE-A1235483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Laplace Transform of Erlang-k Distribution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7E963B3-0CC0-44AB-A997-B4D89FAD9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5425C9-19FB-4F46-9C87-870BF5A2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ED977E-4ABD-42B9-8FBF-4E2E0130710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49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Hyperexponential</a:t>
            </a:r>
            <a:r>
              <a:rPr lang="en-US" noProof="0" dirty="0"/>
              <a:t> Distribution (</a:t>
            </a:r>
            <a:r>
              <a:rPr lang="en-US" noProof="0" dirty="0" err="1"/>
              <a:t>H</a:t>
            </a:r>
            <a:r>
              <a:rPr lang="en-US" baseline="-25000" noProof="0" dirty="0" err="1"/>
              <a:t>k</a:t>
            </a:r>
            <a:r>
              <a:rPr lang="en-US" noProof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Selection between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exponentially distributed r.v.s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with vector </a:t>
                </a:r>
                <a14:m>
                  <m:oMath xmlns:m="http://schemas.openxmlformats.org/officeDocument/2006/math">
                    <m:r>
                      <a:rPr lang="en-US" b="1" i="0" noProof="0" smtClean="0"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ECB8D42-E3A3-46B9-B1B0-457BED8A3237}"/>
              </a:ext>
            </a:extLst>
          </p:cNvPr>
          <p:cNvGrpSpPr/>
          <p:nvPr/>
        </p:nvGrpSpPr>
        <p:grpSpPr>
          <a:xfrm>
            <a:off x="1609944" y="1648522"/>
            <a:ext cx="7000656" cy="4707828"/>
            <a:chOff x="985356" y="3016632"/>
            <a:chExt cx="7000656" cy="470782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DDA0E20-8B62-454A-8560-ABC2F92FA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99" t="2571"/>
            <a:stretch/>
          </p:blipFill>
          <p:spPr>
            <a:xfrm>
              <a:off x="985356" y="3016632"/>
              <a:ext cx="7000655" cy="4707828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55831B5-B6D2-40BD-ACE2-1EEB2496E9F0}"/>
                </a:ext>
              </a:extLst>
            </p:cNvPr>
            <p:cNvSpPr/>
            <p:nvPr/>
          </p:nvSpPr>
          <p:spPr bwMode="auto">
            <a:xfrm>
              <a:off x="6157212" y="3122341"/>
              <a:ext cx="1828800" cy="533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20CC82A-0E8E-471E-BE51-B7B8790E263F}"/>
                  </a:ext>
                </a:extLst>
              </p:cNvPr>
              <p:cNvSpPr txBox="1"/>
              <p:nvPr/>
            </p:nvSpPr>
            <p:spPr>
              <a:xfrm>
                <a:off x="9372601" y="4495800"/>
                <a:ext cx="16002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de-DE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j-lt"/>
                    <a:ea typeface="+mn-ea"/>
                    <a:cs typeface="Segoe UI" pitchFamily="34" charset="0"/>
                  </a:rPr>
                  <a:t>Note: </a:t>
                </a:r>
                <a:r>
                  <a:rPr kumimoji="0" lang="de-DE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j-lt"/>
                    <a:ea typeface="+mn-ea"/>
                    <a:cs typeface="Segoe UI" pitchFamily="34" charset="0"/>
                  </a:rPr>
                  <a:t>It</a:t>
                </a:r>
                <a:r>
                  <a:rPr kumimoji="0" lang="de-DE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j-lt"/>
                    <a:ea typeface="+mn-ea"/>
                    <a:cs typeface="Segoe UI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𝑐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itchFamily="34" charset="0"/>
                          </a:rPr>
                          <m:t>𝐴</m:t>
                        </m:r>
                      </m:sub>
                    </m:sSub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≥</m:t>
                    </m:r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itchFamily="34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20CC82A-0E8E-471E-BE51-B7B8790E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1" y="4495800"/>
                <a:ext cx="1600200" cy="707886"/>
              </a:xfrm>
              <a:prstGeom prst="rect">
                <a:avLst/>
              </a:prstGeom>
              <a:blipFill>
                <a:blip r:embed="rId5"/>
                <a:stretch>
                  <a:fillRect l="-4198" t="-4310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90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13269" y="115888"/>
            <a:ext cx="11345331" cy="646112"/>
          </a:xfrm>
        </p:spPr>
        <p:txBody>
          <a:bodyPr/>
          <a:lstStyle/>
          <a:p>
            <a:r>
              <a:rPr lang="en-US" noProof="0" dirty="0" err="1"/>
              <a:t>Hyperexponential</a:t>
            </a:r>
            <a:r>
              <a:rPr lang="en-US" noProof="0" dirty="0"/>
              <a:t> Distribution of Second Order (H</a:t>
            </a:r>
            <a:r>
              <a:rPr lang="en-US" baseline="-25000" noProof="0" dirty="0"/>
              <a:t>2</a:t>
            </a:r>
            <a:r>
              <a:rPr lang="en-US" noProof="0" dirty="0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48FC0DC-0591-414A-9D54-E476026F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1143001" y="30798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9396" name="Rectangle 13"/>
          <p:cNvSpPr>
            <a:spLocks noChangeArrowheads="1"/>
          </p:cNvSpPr>
          <p:nvPr/>
        </p:nvSpPr>
        <p:spPr bwMode="auto">
          <a:xfrm>
            <a:off x="1143001" y="30798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9397" name="Rectangle 15"/>
          <p:cNvSpPr>
            <a:spLocks noChangeArrowheads="1"/>
          </p:cNvSpPr>
          <p:nvPr/>
        </p:nvSpPr>
        <p:spPr bwMode="auto">
          <a:xfrm>
            <a:off x="1143001" y="30798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59398" name="Rectangle 17"/>
          <p:cNvSpPr>
            <a:spLocks noChangeArrowheads="1"/>
          </p:cNvSpPr>
          <p:nvPr/>
        </p:nvSpPr>
        <p:spPr bwMode="auto">
          <a:xfrm>
            <a:off x="1143001" y="28512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643C46-4F18-430C-A7B4-A034A6B0A606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191FF3A-F703-451B-92F7-F46B776E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BE9D-9FBA-4B1D-A36A-DB078786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Substitute Distributions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CBEE05-63A1-478E-83D5-8EDDE3B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0B0231-998B-49D4-9B61-B8EAEC874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B8C2FC-48A6-40C0-9592-A83063546B41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576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Uniform Distribution (U)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Continuous </a:t>
                </a:r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follows a uniform distribution in the interval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Uniform distribution </a:t>
                </a:r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FF8AEE-E794-42EE-ABC1-27FB59158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83" y="2057400"/>
            <a:ext cx="4798503" cy="35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Mixture Distribution (MIX)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independent r.v.s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noProof="0" dirty="0"/>
                  <a:t> are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Mixture distribution </a:t>
                </a:r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0073D4-0D01-457D-98F2-3555F7FA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6124"/>
            <a:ext cx="2952925" cy="148485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231956B-7331-4D18-B12C-EACA49E0DC44}"/>
              </a:ext>
            </a:extLst>
          </p:cNvPr>
          <p:cNvGrpSpPr/>
          <p:nvPr/>
        </p:nvGrpSpPr>
        <p:grpSpPr>
          <a:xfrm>
            <a:off x="2209800" y="2209120"/>
            <a:ext cx="8286925" cy="3540154"/>
            <a:chOff x="2209800" y="2209120"/>
            <a:chExt cx="8286925" cy="354015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460DB96-1B0D-4FAA-9522-D7DF9AFE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2209120"/>
              <a:ext cx="7986319" cy="354015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354DA02-A0C6-4A1A-A5D5-C8032054FBC1}"/>
                </a:ext>
              </a:extLst>
            </p:cNvPr>
            <p:cNvSpPr/>
            <p:nvPr/>
          </p:nvSpPr>
          <p:spPr bwMode="auto">
            <a:xfrm>
              <a:off x="8839200" y="2362200"/>
              <a:ext cx="1657525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4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961F3-CA17-4958-B536-A0B856F6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Mixture Distribution: Visualization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A2859AE-83F1-4FA9-8135-B3312ED7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3269" y="1066800"/>
            <a:ext cx="8640000" cy="4863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A68FA-1DFB-4A06-BE10-DFE14FA19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7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961F3-CA17-4958-B536-A0B856F6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Comparison of Relevant Continuous Distributions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A68FA-1DFB-4A06-BE10-DFE14FA19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DFADC7B-B393-4386-99FF-01A1972A8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3269" y="1169569"/>
            <a:ext cx="8640000" cy="4834967"/>
          </a:xfrm>
        </p:spPr>
      </p:pic>
    </p:spTree>
    <p:extLst>
      <p:ext uri="{BB962C8B-B14F-4D97-AF65-F5344CB8AC3E}">
        <p14:creationId xmlns:p14="http://schemas.microsoft.com/office/powerpoint/2010/main" val="3543363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FAE91C-2C36-4849-BF41-886DE9328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8789A-74EA-4510-886D-C088309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 Relationships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6DE215-4979-46E1-ABFE-C9C8244E9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25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E0CF161-76FA-4C7D-9F7B-DD760411D934}"/>
              </a:ext>
            </a:extLst>
          </p:cNvPr>
          <p:cNvSpPr/>
          <p:nvPr/>
        </p:nvSpPr>
        <p:spPr bwMode="auto">
          <a:xfrm>
            <a:off x="6339468" y="2324100"/>
            <a:ext cx="5715000" cy="171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2  Fundamentals and Prerequisites</a:t>
            </a:r>
          </a:p>
          <a:p>
            <a:pPr marL="0" indent="0" defTabSz="268288">
              <a:buNone/>
            </a:pPr>
            <a:r>
              <a:rPr lang="en-US" sz="1600" noProof="0" dirty="0"/>
              <a:t>	2.1 Little’s Theorem and General Results</a:t>
            </a:r>
          </a:p>
          <a:p>
            <a:pPr marL="0" indent="0" defTabSz="268288">
              <a:buNone/>
            </a:pPr>
            <a:r>
              <a:rPr lang="en-US" sz="1600" noProof="0" dirty="0"/>
              <a:t>		2.1.1 Little’s Law in Finite Systems with Blocking </a:t>
            </a:r>
          </a:p>
          <a:p>
            <a:pPr marL="0" indent="0" defTabSz="268288">
              <a:buNone/>
            </a:pPr>
            <a:r>
              <a:rPr lang="en-US" sz="1600" noProof="0" dirty="0"/>
              <a:t>		2.1.2 Example: Multiclass Systems</a:t>
            </a:r>
          </a:p>
          <a:p>
            <a:pPr marL="0" indent="0" defTabSz="268288">
              <a:buNone/>
            </a:pPr>
            <a:r>
              <a:rPr lang="en-US" sz="1600" noProof="0" dirty="0"/>
              <a:t>		2.1.3 Example: Balking</a:t>
            </a:r>
          </a:p>
          <a:p>
            <a:pPr marL="0" indent="0" defTabSz="268288">
              <a:buNone/>
            </a:pPr>
            <a:r>
              <a:rPr lang="en-US" sz="1600" noProof="0" dirty="0"/>
              <a:t>		2.1.4 The Utilization Law</a:t>
            </a:r>
          </a:p>
          <a:p>
            <a:pPr marL="0" indent="0" defTabSz="268288">
              <a:buNone/>
            </a:pPr>
            <a:r>
              <a:rPr lang="en-US" sz="1600" noProof="0" dirty="0"/>
              <a:t>		2.1.5 Assumptions and Limits of Little’s Law </a:t>
            </a:r>
          </a:p>
          <a:p>
            <a:pPr marL="0" indent="0" defTabSz="268288">
              <a:buNone/>
            </a:pPr>
            <a:r>
              <a:rPr lang="en-US" sz="1600" noProof="0" dirty="0"/>
              <a:t>		2.1.6 General Results for GI/GI/n Delay Systems</a:t>
            </a:r>
          </a:p>
          <a:p>
            <a:pPr marL="0" indent="0" defTabSz="268288">
              <a:buNone/>
            </a:pPr>
            <a:r>
              <a:rPr lang="en-US" sz="1600" noProof="0" dirty="0"/>
              <a:t>		2.1.7 Loss Formula for GI/GI/n-S Loss Systems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kern="0" noProof="0" dirty="0">
                <a:solidFill>
                  <a:schemeClr val="accent5"/>
                </a:solidFill>
              </a:rPr>
              <a:t>	</a:t>
            </a:r>
            <a:r>
              <a:rPr lang="en-US" sz="1600" b="0" kern="0" noProof="0" dirty="0"/>
              <a:t>2.2 Probabilities and Random Variables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2.2.1 Random Experiments and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2.2.2 Other Terms and Properties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2.2.3 Random Variable, Distribution, Distribution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2.2.4 Expected Value and Moments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2.2.5 Functions of Random Variables and Inequalities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2.2.6 Functions of Two Random Variables</a:t>
            </a:r>
          </a:p>
          <a:p>
            <a:pPr marL="0" indent="0" defTabSz="268288">
              <a:buNone/>
            </a:pP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r>
              <a:rPr lang="en-US" sz="1600" kern="0" dirty="0">
                <a:solidFill>
                  <a:schemeClr val="accent5"/>
                </a:solidFill>
              </a:rPr>
              <a:t>	</a:t>
            </a:r>
            <a:endParaRPr lang="en-US" sz="1800" kern="0" dirty="0">
              <a:solidFill>
                <a:schemeClr val="accent5"/>
              </a:solidFill>
            </a:endParaRP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2.3 Transform Methods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2.3.1 Generating Function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2.3.2 Laplace and Laplace-</a:t>
            </a:r>
            <a:r>
              <a:rPr lang="en-US" sz="1600" b="0" kern="0" dirty="0" err="1"/>
              <a:t>Stieltjes</a:t>
            </a:r>
            <a:r>
              <a:rPr lang="en-US" sz="1600" b="0" kern="0" dirty="0"/>
              <a:t> Transforms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2.4 Some Important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2.4.1 Discrete Distributions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2.4.2 Continuous Distributions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2.4.3 Relationship between Continuous and Discrete 				    Distribution</a:t>
            </a:r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682371A-C97C-4A1E-BD79-AE917499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776" y="0"/>
            <a:ext cx="6808424" cy="6858000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 Distributions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07A4862-2DC6-4D0C-9316-1A7BB074A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4114800" cy="5105400"/>
          </a:xfrm>
        </p:spPr>
        <p:txBody>
          <a:bodyPr/>
          <a:lstStyle/>
          <a:p>
            <a:r>
              <a:rPr lang="en-US" noProof="0" dirty="0"/>
              <a:t>Phase representation </a:t>
            </a:r>
          </a:p>
          <a:p>
            <a:pPr lvl="1"/>
            <a:r>
              <a:rPr lang="en-US" noProof="0" dirty="0"/>
              <a:t>visual representation of common distributions</a:t>
            </a:r>
          </a:p>
          <a:p>
            <a:pPr lvl="1"/>
            <a:r>
              <a:rPr lang="en-US" noProof="0" dirty="0"/>
              <a:t>indicates relationship of composed distributions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9A131D9-6204-4EF0-9526-C70558079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30</a:t>
            </a:fld>
            <a:endParaRPr lang="en-GB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9F3B-EE3A-41A0-B2B5-2DA9AE89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Discrete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11BF439-D67C-4914-AF4F-D7BFBEC48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430000" cy="5105400"/>
              </a:xfrm>
            </p:spPr>
            <p:txBody>
              <a:bodyPr/>
              <a:lstStyle/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Bernoulli distribution </a:t>
                </a:r>
              </a:p>
              <a:p>
                <a:pPr lvl="1"/>
                <a:r>
                  <a:rPr lang="en-US" noProof="0" dirty="0"/>
                  <a:t>with success probability p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Binomial distribution</a:t>
                </a:r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number of success of N Bernoulli trials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Geometric distribution</a:t>
                </a:r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number of failures until first success in series of </a:t>
                </a:r>
                <a:r>
                  <a:rPr lang="en-US" noProof="0" dirty="0" err="1"/>
                  <a:t>iid</a:t>
                </a:r>
                <a:r>
                  <a:rPr lang="en-US" noProof="0" dirty="0"/>
                  <a:t>. Bernoulli trials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Negative binomial distribution</a:t>
                </a:r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number of failures in a sequence of </a:t>
                </a:r>
                <a:r>
                  <a:rPr lang="en-US" noProof="0" dirty="0" err="1"/>
                  <a:t>iid</a:t>
                </a:r>
                <a:r>
                  <a:rPr lang="en-US" noProof="0" dirty="0"/>
                  <a:t>. Bernoulli trials with success 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noProof="0" dirty="0"/>
                  <a:t> </a:t>
                </a:r>
                <a:br>
                  <a:rPr lang="en-US" noProof="0" dirty="0"/>
                </a:br>
                <a:r>
                  <a:rPr lang="en-US" noProof="0" dirty="0"/>
                  <a:t>before a specified number of successes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noProof="0" dirty="0"/>
                  <a:t> occurs</a:t>
                </a:r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11BF439-D67C-4914-AF4F-D7BFBEC48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430000" cy="5105400"/>
              </a:xfrm>
              <a:blipFill>
                <a:blip r:embed="rId4"/>
                <a:stretch>
                  <a:fillRect l="-21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3CEDB-0B9A-4465-934E-377DF3FE9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41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Poisson Arrivals during fixed Interval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0F2A2A7-BD0A-40C5-A6AB-C0E80A17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Number of Poisson arrivals during fixed interval follows Poisson distribution</a:t>
            </a:r>
          </a:p>
          <a:p>
            <a:r>
              <a:rPr lang="en-US" noProof="0" dirty="0"/>
              <a:t>Interarrival times follow exponential distribution: Poisson process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AA57C2-C61D-4398-A58E-E948D5A8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>
            <a:off x="8956675" y="2733675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45E469-BC9F-46D3-8E9B-04FEABBE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41" y="2082567"/>
            <a:ext cx="9664117" cy="26928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42757B-BFA1-4563-A0D2-423EDAB7E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PMF, CDF, transform (generating function)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FAE91C-2C36-4849-BF41-886DE93287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8789A-74EA-4510-886D-C088309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Discrete Distributions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27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Bernoulli Experiment and Distribution (BER)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Bernoulli experiment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with two possible outcomes</a:t>
                </a:r>
              </a:p>
              <a:p>
                <a:pPr lvl="1"/>
                <a:r>
                  <a:rPr lang="en-US" noProof="0" dirty="0"/>
                  <a:t>success with probability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failure with probability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Bernoulli distribution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AC695A-9359-489E-B733-A100910E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23" y="2895600"/>
            <a:ext cx="6308521" cy="29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2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Binomial Distribution (BINOM)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Sum of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noProof="0" dirty="0"/>
                  <a:t> statistically independent Bernoulli experiments with success probability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noProof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b="0" i="1" noProof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noProof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000" b="0" i="1" noProof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sz="2000" b="0" i="1" noProof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b="0" noProof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patterns of </a:t>
                </a:r>
                <a14:m>
                  <m:oMath xmlns:m="http://schemas.openxmlformats.org/officeDocument/2006/math">
                    <m:r>
                      <a:rPr lang="en-US" sz="2000" b="0" i="1" noProof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</m:oMath>
                </a14:m>
                <a:r>
                  <a:rPr lang="en-US" sz="2000" b="0" noProof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successes</a:t>
                </a:r>
              </a:p>
              <a:p>
                <a:pPr lvl="1"/>
                <a:r>
                  <a:rPr lang="en-US" noProof="0" dirty="0"/>
                  <a:t>Each pattern occurs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b="0" noProof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Binomial distribution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6CAAF1-98FA-4618-A9F4-179AD88B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400"/>
            <a:ext cx="6073629" cy="27180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67E2A54-618A-4ACF-825A-27F71EC397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53304" y="2968625"/>
            <a:ext cx="57531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D8883-5A12-41BF-A214-8A91CC2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Geometric Distribution (GEOM)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Series of Bernoulli experiments with </a:t>
                </a:r>
                <a:r>
                  <a:rPr lang="en-US" b="0" noProof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success probability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b="0" noProof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noProof="0" dirty="0"/>
                  <a:t>until first “success” outcome</a:t>
                </a:r>
                <a:endParaRPr lang="en-US" sz="2000" b="0" i="1" noProof="0" dirty="0">
                  <a:solidFill>
                    <a:srgbClr val="4D4D4D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noProof="0" dirty="0"/>
                  <a:t>Number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of failures before first success follows geometric distribution</a:t>
                </a:r>
                <a:endParaRPr lang="en-US" b="0" noProof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Geometric distribution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DFA802A-0225-4417-AD01-D9DBDE74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41950"/>
              </a:xfrm>
              <a:blipFill>
                <a:blip r:embed="rId2"/>
                <a:stretch>
                  <a:fillRect l="-229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A63F1-0C6B-4590-B8C5-4A83E1733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FCC912-7593-48CF-8276-ECD40A32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53914"/>
            <a:ext cx="4999839" cy="23740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043E813-904B-48F8-A421-105EA89E4E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81700" y="2209800"/>
            <a:ext cx="57531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Geometric Distribution: Logarithmic Scale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CBCF3CD-82F9-460E-851E-0E987BA29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2CE057-F12F-4DF2-BDAB-B90B5FC4C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0327B9-6F82-4A99-8393-898B2D5CEE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4450" y="1524000"/>
            <a:ext cx="5753100" cy="32194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5BFEE2-B656-46C3-829F-47EFB6ACDC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97550" y="1524000"/>
            <a:ext cx="5753100" cy="321945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004423D-F6FB-4DC2-A449-CF348708A71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47800" y="1066800"/>
            <a:ext cx="8382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AA60152-3EB6-41ED-8CA1-B4181E974936}"/>
                  </a:ext>
                </a:extLst>
              </p:cNvPr>
              <p:cNvSpPr txBox="1"/>
              <p:nvPr/>
            </p:nvSpPr>
            <p:spPr>
              <a:xfrm>
                <a:off x="2272990" y="819090"/>
                <a:ext cx="26434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FAA60152-3EB6-41ED-8CA1-B4181E974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90" y="819090"/>
                <a:ext cx="2643416" cy="400110"/>
              </a:xfrm>
              <a:prstGeom prst="rect">
                <a:avLst/>
              </a:prstGeom>
              <a:blipFill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FF057-5A27-4056-B60F-A1A60175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Variants of the Geometric Distribution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967EC8-7EC6-4D93-AD38-5B81C61D6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DE4A89F-68D6-4B87-9B95-CC09D865EF6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704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542F22-ECBD-49DF-B4EA-3A8706E8DE14}:18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9.3|149.7"/>
  <p:tag name="ISPRING_SLIDE_INDENT_LEVEL" val="1"/>
  <p:tag name="ISPRING_CUSTOM_TIMING_USED" val="0"/>
  <p:tag name="GENSWF_SLIDE_UID" val="{DFE845F3-9D99-4AC8-8A32-BD8610EE1B15}:3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4286BE5-AA13-4A0B-A9EB-3E3C27DDBB1A}:180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6F82BEE-D191-4B7F-B5D2-08EE8506E74D}:3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E8FE922-4DB0-47F5-988D-B45F7E5A6D85}:18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A960E84-47DD-4E1C-A4C0-36C5C64537B9}:4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8F1C371A-BB9C-4F90-ADD3-E9586699632C}:37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9.5|61.7|26.8|19.5"/>
  <p:tag name="ISPRING_SLIDE_INDENT_LEVEL" val="1"/>
  <p:tag name="ISPRING_CUSTOM_TIMING_USED" val="0"/>
  <p:tag name="GENSWF_SLIDE_UID" val="{B3DCB5CE-BC1E-44ED-8122-D7DA29E88B12}:18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0.7|11.9|59.4"/>
  <p:tag name="ISPRING_SLIDE_INDENT_LEVEL" val="1"/>
  <p:tag name="ISPRING_CUSTOM_TIMING_USED" val="0"/>
  <p:tag name="GENSWF_SLIDE_UID" val="{195CF791-3F54-4EEC-83FA-F075613DAF67}:18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79A57A2-C29F-47BE-A23F-03753AEB287C}:18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53.3"/>
  <p:tag name="GENSWF_SLIDE_UID" val="{C8A08E0E-E6BA-44E2-9A5F-B825992E5653}:37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6.6|39.6|21.4|42.2|23.6|34.5|17.3|73.8"/>
  <p:tag name="ISPRING_SLIDE_INDENT_LEVEL" val="1"/>
  <p:tag name="ISPRING_CUSTOM_TIMING_USED" val="0"/>
  <p:tag name="GENSWF_SLIDE_UID" val="{7E0175E3-E9D9-4913-BD14-007994FC7179}:18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2EA6FE70-4057-487A-A7B2-8228AE682207}:180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2.6|35.1|13.4|25.2|43.2|28.8"/>
  <p:tag name="ISPRING_SLIDE_INDENT_LEVEL" val="1"/>
  <p:tag name="ISPRING_CUSTOM_TIMING_USED" val="0"/>
  <p:tag name="GENSWF_SLIDE_UID" val="{40126FB8-C741-46AB-83F1-20CF350F5CC3}:1809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2000" b="0" dirty="0">
            <a:solidFill>
              <a:srgbClr val="4D4D4D"/>
            </a:solidFill>
            <a:latin typeface="Segoe UI" pitchFamily="34" charset="0"/>
            <a:cs typeface="Segoe UI" pitchFamily="34" charset="0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1309</Words>
  <Application>Microsoft Office PowerPoint</Application>
  <PresentationFormat>Breitbild</PresentationFormat>
  <Paragraphs>263</Paragraphs>
  <Slides>32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PowerPoint-Präsentation</vt:lpstr>
      <vt:lpstr>Disclaimer and Copyright Notice</vt:lpstr>
      <vt:lpstr>Chapter 2</vt:lpstr>
      <vt:lpstr>Discrete Distributions</vt:lpstr>
      <vt:lpstr>Bernoulli Experiment and Distribution (BER)</vt:lpstr>
      <vt:lpstr>Binomial Distribution (BINOM)</vt:lpstr>
      <vt:lpstr>Geometric Distribution (GEOM)</vt:lpstr>
      <vt:lpstr>Geometric Distribution: Logarithmic Scale</vt:lpstr>
      <vt:lpstr>Variants of the Geometric Distribution</vt:lpstr>
      <vt:lpstr>Example: Bit Errors and Packet Errors</vt:lpstr>
      <vt:lpstr>Negative Binomial Distribution (NEGBIN)</vt:lpstr>
      <vt:lpstr>Poisson Distribution (POIS)</vt:lpstr>
      <vt:lpstr>Poisson Distribution and Poisson Process</vt:lpstr>
      <vt:lpstr>Continuous Distributions</vt:lpstr>
      <vt:lpstr>Deterministic Distribution (D)</vt:lpstr>
      <vt:lpstr>Deterministic Distribution (D): CDF and PDF</vt:lpstr>
      <vt:lpstr>Dirac Delta Function</vt:lpstr>
      <vt:lpstr>Negative Exponential Distribution (EXP)</vt:lpstr>
      <vt:lpstr>Exponential Distribution: PDF and CDF</vt:lpstr>
      <vt:lpstr>Erlang-k Distribution (Ek)</vt:lpstr>
      <vt:lpstr>Laplace Transform of Erlang-k Distribution</vt:lpstr>
      <vt:lpstr>Hyperexponential Distribution (Hk)</vt:lpstr>
      <vt:lpstr>Hyperexponential Distribution of Second Order (H2)</vt:lpstr>
      <vt:lpstr>Substitute Distributions</vt:lpstr>
      <vt:lpstr>Uniform Distribution (U)</vt:lpstr>
      <vt:lpstr>Mixture Distribution (MIX)</vt:lpstr>
      <vt:lpstr>Mixture Distribution: Visualization</vt:lpstr>
      <vt:lpstr>Comparison of Relevant Continuous Distributions</vt:lpstr>
      <vt:lpstr>Import Relationships</vt:lpstr>
      <vt:lpstr>Continuous Distributions</vt:lpstr>
      <vt:lpstr>Discrete Distributions</vt:lpstr>
      <vt:lpstr>Poisson Arrivals during fixed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Ch2.4 Some Important Distributions</dc:title>
  <dc:creator>tobias.hossfeld@uni-wuerzburg.de</dc:creator>
  <cp:lastModifiedBy>Tobias Hoßfeld</cp:lastModifiedBy>
  <cp:revision>942</cp:revision>
  <dcterms:created xsi:type="dcterms:W3CDTF">2011-01-08T01:15:19Z</dcterms:created>
  <dcterms:modified xsi:type="dcterms:W3CDTF">2022-05-05T09:15:48Z</dcterms:modified>
</cp:coreProperties>
</file>